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bookmarkIdSeed="2">
  <p:sldMasterIdLst>
    <p:sldMasterId id="2147483648" r:id="rId1"/>
  </p:sldMasterIdLst>
  <p:sldIdLst>
    <p:sldId id="257" r:id="rId2"/>
    <p:sldId id="261" r:id="rId3"/>
    <p:sldId id="273" r:id="rId4"/>
    <p:sldId id="277" r:id="rId5"/>
    <p:sldId id="269" r:id="rId6"/>
    <p:sldId id="268" r:id="rId7"/>
    <p:sldId id="270" r:id="rId8"/>
    <p:sldId id="278" r:id="rId9"/>
    <p:sldId id="271" r:id="rId10"/>
    <p:sldId id="272" r:id="rId11"/>
    <p:sldId id="280" r:id="rId12"/>
    <p:sldId id="267" r:id="rId13"/>
    <p:sldId id="264" r:id="rId14"/>
    <p:sldId id="259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22" autoAdjust="0"/>
    <p:restoredTop sz="94660"/>
  </p:normalViewPr>
  <p:slideViewPr>
    <p:cSldViewPr snapToGrid="0">
      <p:cViewPr>
        <p:scale>
          <a:sx n="88" d="100"/>
          <a:sy n="88" d="100"/>
        </p:scale>
        <p:origin x="422" y="-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E074A9-18FF-057D-F05D-042F5C0A9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F0D644C-F3E3-BD2F-EE1F-580F445D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E0A08B-E6DC-C4A0-6B42-5418EAA0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2A948C-9F2C-CFE6-28E0-56D06D15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026365-88E1-FBD8-E2CC-7A99634E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8350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188E2A-F9CB-2495-FE75-769EF70D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1ED5B71-5A46-C065-267F-8CE2DA1B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EF1EA9F-A944-7167-849B-01E43F12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6A83FA1-C0CC-D4A2-9672-9831CA7C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0F531A-E76A-3772-9399-F95FE847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436976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853DFCF-CB4E-698C-7AB5-074868693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110915-A2E3-7238-1024-4AFABDCC1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34730C0-0255-5DA8-E708-BBEA316C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241A22-2BD6-3BEA-8C27-0FE8CB67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923376-DC13-4788-9243-E17EA1EC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9952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ADB872-81BA-4A65-3CC3-7AEA7F22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B1F9213-4F2E-4B59-FECF-A957D7946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B87B483-D662-5C2B-CD81-7F1379CA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F2346A-1B0F-731C-65CD-9E96D8C0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93FEE12-59DA-5A46-91CE-B83BCDEF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114321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39C4DE-D944-62DB-0240-D155B157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F7165A-985F-8D08-7213-2DAF84DE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E57341C-590C-9985-F610-BFA49726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59A9292-2C7A-6093-AAFC-5EC56594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0FF911-4D0D-4A09-4BC2-18CEB511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517755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621B93-B9DD-5DBC-BAFC-5A5F875B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01AF364-447E-92A8-0E33-C56792036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C8858D1-3087-D5DF-8CEC-1507EDC8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4105F33-2C61-5220-A792-DB312621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F040669-07F4-D987-6C83-14AE6C04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FBB2D4-93C6-5EAF-20E0-221DC814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54968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251DA4-910A-46BD-9350-1201D054F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18A0DE-47EA-1C10-F99C-758614A8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0FEEE1D-B7ED-94F5-6C0E-AC15E7FAC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1736B8A-B6BD-6AC2-8EC8-201760A67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404B3A3-00F4-8263-744E-ACB233F4B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0D7D250-66B2-7BAD-545B-F2AD94E7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4C93965-E5D8-6DEE-7CD4-6902B712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7DF1625-93F0-0584-3430-1960AA24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3970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FFC858-717E-CA40-A332-965FDAA2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07A6D15-A8AD-D488-D300-792FD013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8056466-23EE-B77B-DF6C-6536CA06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57BC434-4B3A-8314-BA9C-212174E8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22617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4A2BB1F-2FD8-DAE5-B907-07600C4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3A90861-3A05-ED04-CD0F-D5C11389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46F814-DAF8-64B2-E81B-7FE737DF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9678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81722-ABF2-8DA3-CE28-05B1D8AB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74908-C053-E82A-A7F3-864486AC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358DDC8-C16B-F0E4-D63D-24A9CB76D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B1E7A43-8C2A-FBFA-AC45-DBFDB8E6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647E2E2-FBCD-FC48-DBDD-2557735E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581F39D-7913-CEDE-EC9C-64C02B38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83584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A2AC94-98C9-55F3-35EE-A800446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CA953A0-8981-0422-8BCE-E72DB9FD8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6470043-B00B-BD55-CABA-222822255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D6B64D2-9762-8937-398F-357DEEF7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177BF27-96D7-69E6-1C1B-962CD16C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94EAC9D-D382-CAAF-E990-0C96974C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7127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C44265B-043F-1F07-3CAB-932E925B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F7F275-8CE0-1ACF-B76A-589480F29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03EBD0-0AD0-F437-0377-5282F4A6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9C55-7868-4FF1-8666-2EC1F88A96B2}" type="datetimeFigureOut">
              <a:rPr lang="he-IL" smtClean="0"/>
              <a:t>כ"ז/תשרי/תשפ"ה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8DA500-A716-7804-01EC-82DBC212E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E65C948-B680-D4A3-8DE9-330AB8B22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076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0F92-0D65-E3D0-9D6E-BA40BFCC9374}"/>
              </a:ext>
            </a:extLst>
          </p:cNvPr>
          <p:cNvSpPr txBox="1"/>
          <p:nvPr/>
        </p:nvSpPr>
        <p:spPr>
          <a:xfrm>
            <a:off x="2015247" y="126460"/>
            <a:ext cx="8161506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TEC-GEN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he-IL" sz="2800" b="0" i="0" dirty="0">
                <a:solidFill>
                  <a:schemeClr val="bg1"/>
                </a:solidFill>
                <a:effectLst/>
              </a:rPr>
              <a:t>מערכת חכמה לאימון סטודנטים באבחון מתקדם של בדיקות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ECG </a:t>
            </a:r>
            <a:r>
              <a:rPr lang="he-IL" sz="2800" b="0" i="0" dirty="0">
                <a:solidFill>
                  <a:schemeClr val="bg1"/>
                </a:solidFill>
                <a:effectLst/>
              </a:rPr>
              <a:t> באמצעות בינה מלאכותית</a:t>
            </a:r>
          </a:p>
          <a:p>
            <a:pPr algn="ctr"/>
            <a:r>
              <a:rPr lang="he-IL" sz="2800" dirty="0">
                <a:solidFill>
                  <a:schemeClr val="bg1"/>
                </a:solidFill>
              </a:rPr>
              <a:t>מגישים: יאיר דוידוף </a:t>
            </a:r>
            <a:r>
              <a:rPr lang="he-IL" sz="2800" dirty="0" err="1">
                <a:solidFill>
                  <a:schemeClr val="bg1"/>
                </a:solidFill>
              </a:rPr>
              <a:t>ואליסף</a:t>
            </a:r>
            <a:r>
              <a:rPr lang="he-IL" sz="2800" dirty="0">
                <a:solidFill>
                  <a:schemeClr val="bg1"/>
                </a:solidFill>
              </a:rPr>
              <a:t> </a:t>
            </a:r>
            <a:r>
              <a:rPr lang="he-IL" sz="2800" dirty="0" err="1">
                <a:solidFill>
                  <a:schemeClr val="bg1"/>
                </a:solidFill>
              </a:rPr>
              <a:t>סינואני</a:t>
            </a:r>
            <a:endParaRPr lang="he-I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56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7B552-9FD4-64B7-CE9A-B64C6626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6EEF1-5DD1-F669-C2B5-E54E38EB29F6}"/>
              </a:ext>
            </a:extLst>
          </p:cNvPr>
          <p:cNvSpPr txBox="1"/>
          <p:nvPr/>
        </p:nvSpPr>
        <p:spPr>
          <a:xfrm>
            <a:off x="3785801" y="488510"/>
            <a:ext cx="49251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/>
              <a:t>5. צפייה בנתוני המתאמנים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E59125-5EC7-5E2D-8E10-C0435D009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31C9F0-6058-87C7-1D63-19578C05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CE582E4-2C6A-65D2-009E-4B62DB47F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63" y="1220195"/>
            <a:ext cx="10625273" cy="7570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altLang="he-IL" sz="2000" dirty="0"/>
              <a:t>מנהל המערכת יכול ליצור קבוצות ולצפות בסטטיסטיקות מובנת ובפרטי הסטודנטים אותם שייך אליו.</a:t>
            </a:r>
            <a:br>
              <a:rPr lang="en-US" altLang="he-IL" sz="2000" dirty="0"/>
            </a:br>
            <a:r>
              <a:rPr lang="he-IL" altLang="he-IL" sz="2000" dirty="0"/>
              <a:t>בכך יכול לבצע מעקב על הנקודות החלשות והחזקות יותר אצל מתמחיו.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68856-0B6E-D922-3FDF-332CDBFD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01" y="1894540"/>
            <a:ext cx="6702199" cy="4452132"/>
          </a:xfrm>
          <a:prstGeom prst="rect">
            <a:avLst/>
          </a:prstGeom>
        </p:spPr>
      </p:pic>
      <p:pic>
        <p:nvPicPr>
          <p:cNvPr id="2050" name="Picture 2" descr="‪How to create a doughnut chart using ChartJS - ChartJS - dyclassroom | Have  fun learning :-)‬‏">
            <a:extLst>
              <a:ext uri="{FF2B5EF4-FFF2-40B4-BE49-F238E27FC236}">
                <a16:creationId xmlns:a16="http://schemas.microsoft.com/office/drawing/2014/main" id="{91C71BE8-3994-D5A5-4DFD-6C194D75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1733"/>
            <a:ext cx="2590800" cy="7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127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0C1C5-FEE7-C5D6-A0FC-CBE42887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E6DAE9-DF22-6808-40EB-A8DD2FBBBFBF}"/>
              </a:ext>
            </a:extLst>
          </p:cNvPr>
          <p:cNvSpPr txBox="1"/>
          <p:nvPr/>
        </p:nvSpPr>
        <p:spPr>
          <a:xfrm>
            <a:off x="4272818" y="703372"/>
            <a:ext cx="49251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/>
              <a:t>	נתונים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1C203-B443-DFBA-224E-4D73696AD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594B3BA-5669-D42A-2538-14EEDE816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A455BA-0972-1E7C-2349-2CB60EFB1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191956"/>
              </p:ext>
            </p:extLst>
          </p:nvPr>
        </p:nvGraphicFramePr>
        <p:xfrm>
          <a:off x="1931504" y="1288146"/>
          <a:ext cx="8355495" cy="4943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5165">
                  <a:extLst>
                    <a:ext uri="{9D8B030D-6E8A-4147-A177-3AD203B41FA5}">
                      <a16:colId xmlns:a16="http://schemas.microsoft.com/office/drawing/2014/main" val="1666880970"/>
                    </a:ext>
                  </a:extLst>
                </a:gridCol>
                <a:gridCol w="2785165">
                  <a:extLst>
                    <a:ext uri="{9D8B030D-6E8A-4147-A177-3AD203B41FA5}">
                      <a16:colId xmlns:a16="http://schemas.microsoft.com/office/drawing/2014/main" val="3231253452"/>
                    </a:ext>
                  </a:extLst>
                </a:gridCol>
                <a:gridCol w="2785165">
                  <a:extLst>
                    <a:ext uri="{9D8B030D-6E8A-4147-A177-3AD203B41FA5}">
                      <a16:colId xmlns:a16="http://schemas.microsoft.com/office/drawing/2014/main" val="4276580066"/>
                    </a:ext>
                  </a:extLst>
                </a:gridCol>
              </a:tblGrid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Risk Level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Indicator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Number of Classified Images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9153006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Avrste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5456526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DeWinters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010662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Hyperacute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2077829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LossOfBalance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229960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Tlnversion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680625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High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Wellens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9338956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Low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Low risk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168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9889588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STEMI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Anterior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535321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STEMI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Inferior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769199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STEMI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Lateral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728897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STEMI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Septal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637581"/>
                  </a:ext>
                </a:extLst>
              </a:tr>
              <a:tr h="380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189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59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0309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5C070-4CF5-580E-B36E-D7575287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6EED906-564E-E92F-2BAD-84A19A3B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97282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BE4DC-3826-28BA-827C-9135496F9EBD}"/>
              </a:ext>
            </a:extLst>
          </p:cNvPr>
          <p:cNvSpPr txBox="1"/>
          <p:nvPr/>
        </p:nvSpPr>
        <p:spPr>
          <a:xfrm>
            <a:off x="3420533" y="0"/>
            <a:ext cx="55541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/>
              <a:t>אימון המודל:</a:t>
            </a:r>
          </a:p>
        </p:txBody>
      </p:sp>
    </p:spTree>
    <p:extLst>
      <p:ext uri="{BB962C8B-B14F-4D97-AF65-F5344CB8AC3E}">
        <p14:creationId xmlns:p14="http://schemas.microsoft.com/office/powerpoint/2010/main" val="41183593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9129D-5547-D86E-63F0-7F46BA7E6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7C0F7-973E-6BBA-C699-A558EA0F7B1F}"/>
              </a:ext>
            </a:extLst>
          </p:cNvPr>
          <p:cNvSpPr txBox="1"/>
          <p:nvPr/>
        </p:nvSpPr>
        <p:spPr>
          <a:xfrm>
            <a:off x="203200" y="2413389"/>
            <a:ext cx="569923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dirty="0"/>
              <a:t>תיאור התוצאה: </a:t>
            </a:r>
            <a:endParaRPr lang="he-IL" dirty="0"/>
          </a:p>
          <a:p>
            <a:endParaRPr lang="he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מערכת אינטראקטיבית לתרגול ובחינות אק"ג.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מערכת למעקב עבור אימון הסטודנטים.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/>
              <a:t>עיבוד תמונה בעזרת מודל בינה מלאכותית (</a:t>
            </a:r>
            <a:r>
              <a:rPr lang="en-US" dirty="0"/>
              <a:t>DL</a:t>
            </a:r>
            <a:r>
              <a:rPr lang="he-IL" dirty="0"/>
              <a:t>).</a:t>
            </a:r>
          </a:p>
          <a:p>
            <a:endParaRPr lang="he-IL" dirty="0"/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6C30519A-2911-D7CF-4E16-2C6A07E0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19" y="678007"/>
            <a:ext cx="6517781" cy="45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651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0691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EF7971-B2EA-AAF2-EBFF-FD62AD045C48}"/>
              </a:ext>
            </a:extLst>
          </p:cNvPr>
          <p:cNvSpPr txBox="1"/>
          <p:nvPr/>
        </p:nvSpPr>
        <p:spPr>
          <a:xfrm>
            <a:off x="3817845" y="1026372"/>
            <a:ext cx="374791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הצורך במערכת: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6D454-3811-485A-71DF-F031FCA7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DB0CAC-A290-9498-92FC-D451A22F8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EDE43DC-6242-4964-0357-70083A55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64" y="1149589"/>
            <a:ext cx="10636543" cy="45588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he-IL" sz="2000" dirty="0" err="1"/>
              <a:t>נקודות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עיקריות</a:t>
            </a:r>
            <a:r>
              <a:rPr lang="en-US" altLang="he-IL" sz="2000" dirty="0"/>
              <a:t>:</a:t>
            </a:r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he-IL" sz="2000" dirty="0" err="1"/>
              <a:t>סטודנטים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מתקשים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בפרשנות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של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בדיקות</a:t>
            </a:r>
            <a:r>
              <a:rPr lang="en-US" altLang="he-IL" sz="2000" dirty="0"/>
              <a:t> </a:t>
            </a:r>
            <a:r>
              <a:rPr lang="he-IL" altLang="he-IL" sz="2000" dirty="0"/>
              <a:t>אק"ג, בעקבות ההשלכות הכבדות משקל של טעות בפענוח.</a:t>
            </a:r>
            <a:endParaRPr lang="en-US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he-IL" sz="2000" dirty="0" err="1"/>
              <a:t>החשיבות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של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זיהוי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מהיר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של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בדיקות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אק"ג</a:t>
            </a:r>
            <a:r>
              <a:rPr lang="en-US" altLang="he-IL" sz="2000" dirty="0"/>
              <a:t> </a:t>
            </a:r>
            <a:r>
              <a:rPr lang="he-IL" altLang="he-IL" sz="2000" dirty="0"/>
              <a:t>עבור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הצלת</a:t>
            </a:r>
            <a:r>
              <a:rPr lang="en-US" altLang="he-IL" sz="2000" dirty="0"/>
              <a:t> </a:t>
            </a:r>
            <a:r>
              <a:rPr lang="en-US" altLang="he-IL" sz="2000" dirty="0" err="1"/>
              <a:t>חיים</a:t>
            </a:r>
            <a:r>
              <a:rPr lang="he-IL" altLang="he-IL" sz="2000" dirty="0"/>
              <a:t>, והורדת העומס מהקרדיולוגים במיון.</a:t>
            </a:r>
            <a:endParaRPr lang="en-US" altLang="he-IL" sz="2000" dirty="0"/>
          </a:p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altLang="he-IL" sz="2000" dirty="0"/>
              <a:t>חיזוק יכולת סיווג </a:t>
            </a:r>
            <a:r>
              <a:rPr lang="he-IL" altLang="he-IL" sz="2000"/>
              <a:t>בדיקות אק"ג אצל סטודנטים ומתלמדים.</a:t>
            </a:r>
            <a:endParaRPr lang="he-IL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13595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D3727-0494-3FA0-9058-9085BF103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5090B8-4070-739E-4CD2-260AE6E4D55F}"/>
              </a:ext>
            </a:extLst>
          </p:cNvPr>
          <p:cNvSpPr txBox="1"/>
          <p:nvPr/>
        </p:nvSpPr>
        <p:spPr>
          <a:xfrm>
            <a:off x="3720568" y="-26235"/>
            <a:ext cx="374791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הצורך במערכת: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847EA6-75EE-7C20-8F9B-A22DCC90B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726501-DA52-DFB2-49A1-38AD8FD74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884AA-65D3-1686-E7DC-4E9C2B7A8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69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BA339-BB99-CE16-B8C7-8ED11087CC26}"/>
              </a:ext>
            </a:extLst>
          </p:cNvPr>
          <p:cNvSpPr txBox="1"/>
          <p:nvPr/>
        </p:nvSpPr>
        <p:spPr>
          <a:xfrm>
            <a:off x="3335140" y="138993"/>
            <a:ext cx="374791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טכנולוגיות:</a:t>
            </a:r>
            <a:br>
              <a:rPr lang="en-US" sz="3200" dirty="0"/>
            </a:br>
            <a:endParaRPr lang="he-IL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57BF5-392E-57C2-4121-F18B973FE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277" y="6906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2EA109-A7E4-78B8-862A-A4E58C38F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81" y="9208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2521669-0417-77F1-4894-250DE4B07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85" y="2597286"/>
            <a:ext cx="10636543" cy="36493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he-IL" altLang="he-IL" sz="2000" dirty="0"/>
          </a:p>
          <a:p>
            <a:pPr lvl="0" indent="-22860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" name="Picture 2" descr="‪Is Ubuntu better for desktops or servers? | Packagecloud Blog‬‏">
            <a:extLst>
              <a:ext uri="{FF2B5EF4-FFF2-40B4-BE49-F238E27FC236}">
                <a16:creationId xmlns:a16="http://schemas.microsoft.com/office/drawing/2014/main" id="{C5B6C147-A5DC-A923-0A56-29A6A41B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9" y="92088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‪SQLite logo‬‏">
            <a:extLst>
              <a:ext uri="{FF2B5EF4-FFF2-40B4-BE49-F238E27FC236}">
                <a16:creationId xmlns:a16="http://schemas.microsoft.com/office/drawing/2014/main" id="{2407B3B4-47D7-6544-DB10-5AE9A0DE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835" y="2785561"/>
            <a:ext cx="2959278" cy="16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‪NGINX Web Server - QuikSite® Design Services‬‏">
            <a:extLst>
              <a:ext uri="{FF2B5EF4-FFF2-40B4-BE49-F238E27FC236}">
                <a16:creationId xmlns:a16="http://schemas.microsoft.com/office/drawing/2014/main" id="{7D3D32A6-A426-7411-0174-6F946D6F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15" y="902103"/>
            <a:ext cx="1680895" cy="16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פרוטוקול SSL - הכל על התעודה שהופכת אתר למאובטח">
            <a:extLst>
              <a:ext uri="{FF2B5EF4-FFF2-40B4-BE49-F238E27FC236}">
                <a16:creationId xmlns:a16="http://schemas.microsoft.com/office/drawing/2014/main" id="{EEB320FF-B131-AD4E-30DE-6E89F4A0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835" y="994000"/>
            <a:ext cx="2508619" cy="16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‪Node.js - Wikipedia‬‏">
            <a:extLst>
              <a:ext uri="{FF2B5EF4-FFF2-40B4-BE49-F238E27FC236}">
                <a16:creationId xmlns:a16="http://schemas.microsoft.com/office/drawing/2014/main" id="{2961CAED-C8D8-19AE-8265-EC9836FE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56" y="2892611"/>
            <a:ext cx="2281256" cy="13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‪IT12B06: INTRODUCTION TO PYTHON PROGRAMMING (SF) - NTUC LearningHub‬‏">
            <a:extLst>
              <a:ext uri="{FF2B5EF4-FFF2-40B4-BE49-F238E27FC236}">
                <a16:creationId xmlns:a16="http://schemas.microsoft.com/office/drawing/2014/main" id="{7A993813-D567-518E-2A27-754109D4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4742"/>
            <a:ext cx="2483946" cy="13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‪Learning PyTorch: The Basic Program Structure | by Dagang Wei | Medium‬‏">
            <a:extLst>
              <a:ext uri="{FF2B5EF4-FFF2-40B4-BE49-F238E27FC236}">
                <a16:creationId xmlns:a16="http://schemas.microsoft.com/office/drawing/2014/main" id="{B57FB918-D4E7-EB4A-0040-87F56B1B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54" y="4747144"/>
            <a:ext cx="2824716" cy="14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‪Plotting with Matplotlib - Janmeppe.com 👋‬‏">
            <a:extLst>
              <a:ext uri="{FF2B5EF4-FFF2-40B4-BE49-F238E27FC236}">
                <a16:creationId xmlns:a16="http://schemas.microsoft.com/office/drawing/2014/main" id="{7B276D74-4E69-F336-23CC-0E37DE13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835" y="4747144"/>
            <a:ext cx="3016220" cy="14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‪Ssh - Free computer icons‬‏">
            <a:extLst>
              <a:ext uri="{FF2B5EF4-FFF2-40B4-BE49-F238E27FC236}">
                <a16:creationId xmlns:a16="http://schemas.microsoft.com/office/drawing/2014/main" id="{9CD6AF88-933D-DB80-AE77-25778F18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14" y="3099320"/>
            <a:ext cx="1035220" cy="10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‪Setup Free SSL Certificate with Certbot‬‏">
            <a:extLst>
              <a:ext uri="{FF2B5EF4-FFF2-40B4-BE49-F238E27FC236}">
                <a16:creationId xmlns:a16="http://schemas.microsoft.com/office/drawing/2014/main" id="{C711DD9D-A71A-5036-5976-F9A3AC9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95" y="1230499"/>
            <a:ext cx="2961244" cy="10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‪What is JWT | Medium‬‏">
            <a:extLst>
              <a:ext uri="{FF2B5EF4-FFF2-40B4-BE49-F238E27FC236}">
                <a16:creationId xmlns:a16="http://schemas.microsoft.com/office/drawing/2014/main" id="{1771B856-9F8B-1963-F3F8-D4788AAB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31" y="4925847"/>
            <a:ext cx="3618223" cy="10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‪Argon2 Password Hashing Node.js | BCrypt Alternative - YouTube‬‏">
            <a:extLst>
              <a:ext uri="{FF2B5EF4-FFF2-40B4-BE49-F238E27FC236}">
                <a16:creationId xmlns:a16="http://schemas.microsoft.com/office/drawing/2014/main" id="{53A42B05-88B9-6C65-316E-672984C1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4859601"/>
            <a:ext cx="2135580" cy="11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889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00644-E5A7-0186-279A-94F279013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35859A-C3A9-12AA-79C3-60732D0B5BFC}"/>
              </a:ext>
            </a:extLst>
          </p:cNvPr>
          <p:cNvSpPr txBox="1"/>
          <p:nvPr/>
        </p:nvSpPr>
        <p:spPr>
          <a:xfrm>
            <a:off x="4222044" y="78740"/>
            <a:ext cx="374791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/>
              <a:t>1. אימון על ידי מבחן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FFD274-C79B-7667-0ED3-B581F52A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72E72F-B3F8-E9C5-B4C5-0B39B9EBA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BDD63-11F8-F7E4-9FE7-470426FD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17" y="990259"/>
            <a:ext cx="7706801" cy="4877481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A5079610-324D-E7F7-9B24-4CE5BDB0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10" y="1166833"/>
            <a:ext cx="3250719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altLang="he-IL" sz="2000" dirty="0"/>
              <a:t>סטודנט יכול להתאמן ע"י מבחן מותאם אישית בכמות השאלות, כאשר השאלות רנדומליות, והתשובה מדמה את התהליך שקורה במיון, הבדיקה תקינה או לא תקינה.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1293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3014C-A0AA-7BDD-80AA-E1613704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AF4B7-7AD6-BFC2-56AE-ABFFCEF6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11" y="799264"/>
            <a:ext cx="5590822" cy="4933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CDAA3-5484-C0F9-D4C9-9510023BCEC4}"/>
              </a:ext>
            </a:extLst>
          </p:cNvPr>
          <p:cNvSpPr txBox="1"/>
          <p:nvPr/>
        </p:nvSpPr>
        <p:spPr>
          <a:xfrm>
            <a:off x="3657720" y="62089"/>
            <a:ext cx="487655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/>
              <a:t>2. אימון עם משוב בזמן אמת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8DD2C-8541-40CA-8A47-7EAF4B7F2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577C2F2-5A24-746B-3006-4BA1610C6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8AF90E4-857B-5428-90E9-8AC3ED43D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50" y="1276010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altLang="he-IL" sz="2000" dirty="0"/>
              <a:t>סטודנט יכול להתאמן בצורה מפורטת יותר ע"י סיווג בדיקת אק"ג למצב ספציפי. הדבר מדמה מהלך של למידה עמוקה יותר של אי התקינות אצל הסטודנט.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87121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1C17C-3B4D-9DA5-3469-33DD5600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48C21-52CE-2DBE-94C2-3603F9C98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CBB202-E45D-45F1-8C54-8B42424A0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F8E63C9-EDA1-4475-919C-AA98FA13C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236" y="657795"/>
            <a:ext cx="6024664" cy="1359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altLang="he-IL" sz="2000" dirty="0"/>
              <a:t>בנוסף הסטודנט יכול לצפות בנתוני האימון והמבחנים שעשה, </a:t>
            </a:r>
          </a:p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altLang="he-IL" sz="2000" dirty="0"/>
              <a:t>ובכך לחזור על החומר ולראות היכן לשמר ולהשתפר.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0CADD-59AB-A660-D66B-036DFF72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35" y="2105406"/>
            <a:ext cx="5769029" cy="4134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65B9D-5415-96B2-952C-A36FB79E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" y="3103125"/>
            <a:ext cx="6024664" cy="31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39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0D0B8-DA89-B3C4-FC61-E92BD971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0C69A6-837C-941A-0C42-F7C58535C9F8}"/>
              </a:ext>
            </a:extLst>
          </p:cNvPr>
          <p:cNvSpPr txBox="1"/>
          <p:nvPr/>
        </p:nvSpPr>
        <p:spPr>
          <a:xfrm>
            <a:off x="223428" y="1281551"/>
            <a:ext cx="433536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/>
              <a:t>פיצ'ר הבינה המלאכותית אותו בנינו מתבסס על רשת שאומנה מראש על נתונים אמיתיים ובכך למד לקרוא ולאפיין סריקות האק"ג.</a:t>
            </a:r>
            <a:br>
              <a:rPr lang="en-US" sz="2400"/>
            </a:br>
            <a:r>
              <a:rPr lang="he-IL" sz="2400"/>
              <a:t>המודל מאפשר הוספה של נתונים ובכך ישפר את עצמו עוד.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AC6D4-91E5-F37C-161E-4106B9E20BEF}"/>
              </a:ext>
            </a:extLst>
          </p:cNvPr>
          <p:cNvSpPr txBox="1"/>
          <p:nvPr/>
        </p:nvSpPr>
        <p:spPr>
          <a:xfrm>
            <a:off x="1381328" y="257488"/>
            <a:ext cx="87743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i="0">
                <a:solidFill>
                  <a:srgbClr val="00224F"/>
                </a:solidFill>
                <a:effectLst/>
              </a:rPr>
              <a:t>3. העלאת סריקת אק"ג למודל סיווג בזמן אמת</a:t>
            </a:r>
            <a:endParaRPr lang="he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28FFC-6645-E263-5268-229C63CD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4" y="1281551"/>
            <a:ext cx="6988206" cy="4294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17BB1-4C99-E3F5-3100-00967849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7437"/>
            <a:ext cx="2391109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71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16EE3-CDB9-9712-5808-35793E18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3D66BE4-83AF-AAD6-F41C-2CFBD814FA75}"/>
              </a:ext>
            </a:extLst>
          </p:cNvPr>
          <p:cNvSpPr txBox="1"/>
          <p:nvPr/>
        </p:nvSpPr>
        <p:spPr>
          <a:xfrm>
            <a:off x="3876532" y="602549"/>
            <a:ext cx="443893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/>
              <a:t>4. סיווג תמונות חדשות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EB80A-7458-8DFE-6037-74CCBC09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58EBAC-6A86-6A90-C925-7ACFAF7A4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F6132B1-9598-61B7-DCF5-3B7FBFC1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63" y="1220195"/>
            <a:ext cx="10625273" cy="7570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he-IL" altLang="he-IL" sz="2000" b="0" i="0" u="none" strike="noStrike" cap="none" normalizeH="0" baseline="0" dirty="0">
                <a:ln>
                  <a:noFill/>
                </a:ln>
                <a:effectLst/>
              </a:rPr>
              <a:t>מנהל המערכת יכול להמשיך לסווג תמונות ובכך להגדיל את מאגר הנתונים עבור סטודנטים באפליקציה</a:t>
            </a:r>
            <a:endParaRPr kumimoji="0" lang="en-US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9CA11-4203-BE70-048B-8F8A02F0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6" y="1822743"/>
            <a:ext cx="7172467" cy="4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5253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327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Shiran Mor</dc:creator>
  <cp:lastModifiedBy>yair davidoff</cp:lastModifiedBy>
  <cp:revision>20</cp:revision>
  <dcterms:created xsi:type="dcterms:W3CDTF">2023-05-03T06:41:59Z</dcterms:created>
  <dcterms:modified xsi:type="dcterms:W3CDTF">2024-10-29T20:52:22Z</dcterms:modified>
</cp:coreProperties>
</file>